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2" r:id="rId4"/>
    <p:sldId id="273" r:id="rId5"/>
    <p:sldId id="274" r:id="rId6"/>
    <p:sldId id="275" r:id="rId7"/>
    <p:sldId id="276" r:id="rId8"/>
    <p:sldId id="277" r:id="rId9"/>
    <p:sldId id="263" r:id="rId10"/>
    <p:sldId id="264" r:id="rId11"/>
    <p:sldId id="278" r:id="rId12"/>
    <p:sldId id="279" r:id="rId13"/>
    <p:sldId id="261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8140" y="31781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PRAKSIS </a:t>
            </a:r>
            <a:br>
              <a:rPr lang="en-US" b="1" dirty="0"/>
            </a:br>
            <a:r>
              <a:rPr lang="en-US" b="1" dirty="0"/>
              <a:t>MERDEKA BELAJAR</a:t>
            </a:r>
            <a:br>
              <a:rPr lang="en-US" b="1" dirty="0"/>
            </a:br>
            <a:r>
              <a:rPr lang="en-US" b="1" dirty="0"/>
              <a:t>KAMPUS MERDEKA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20000"/>
          </a:bodyPr>
          <a:lstStyle/>
          <a:p>
            <a:r>
              <a:rPr lang="en-US"/>
              <a:t>ISTININGSIH</a:t>
            </a:r>
            <a:endParaRPr lang="en-US"/>
          </a:p>
          <a:p>
            <a:r>
              <a:rPr lang="en-US"/>
              <a:t>FITK UIN SUNAN KALIJAGA </a:t>
            </a:r>
            <a:endParaRPr lang="en-US"/>
          </a:p>
          <a:p>
            <a:r>
              <a:rPr lang="en-US"/>
              <a:t>YOGYAKARTA</a:t>
            </a:r>
            <a:endParaRPr lang="en-US"/>
          </a:p>
          <a:p>
            <a:r>
              <a:rPr lang="en-US"/>
              <a:t>9 SEPTEMBER 2020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graphicFrame>
        <p:nvGraphicFramePr>
          <p:cNvPr id="4" name="Content Placeholder 3"/>
          <p:cNvGraphicFramePr/>
          <p:nvPr>
            <p:ph idx="1"/>
          </p:nvPr>
        </p:nvGraphicFramePr>
        <p:xfrm>
          <a:off x="838200" y="1825625"/>
          <a:ext cx="10515600" cy="290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/>
              </a:tblGrid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5. Pelaksanaan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5.a. Departrure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5.b. Menyusun kegiatan bersama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5.c. Monitoring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5.d. Monitoring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5.e. Monitoring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5.f. Evaluasi kegiatan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5c, d, e - Self Evaluation Mahasiswa (Leadreship dan Mengover nomor 3).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5.g. Arrival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6. Legalitas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Legalitas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Join Degree</a:t>
            </a:r>
            <a:endParaRPr lang="en-US"/>
          </a:p>
          <a:p>
            <a:r>
              <a:rPr lang="en-US"/>
              <a:t>Credit Transfer</a:t>
            </a:r>
            <a:endParaRPr lang="en-US"/>
          </a:p>
          <a:p>
            <a:r>
              <a:rPr lang="en-US"/>
              <a:t>Students' Exchange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0" y="5813425"/>
            <a:ext cx="10515600" cy="1325563"/>
          </a:xfrm>
        </p:spPr>
        <p:txBody>
          <a:bodyPr/>
          <a:p>
            <a:pPr algn="ctr"/>
            <a:r>
              <a:rPr lang="en-US" sz="4000" b="1"/>
              <a:t>POLA PEMBIMBINGAN</a:t>
            </a:r>
            <a:endParaRPr lang="en-US" sz="4000" b="1"/>
          </a:p>
        </p:txBody>
      </p:sp>
      <p:sp>
        <p:nvSpPr>
          <p:cNvPr id="4" name="Oval 3"/>
          <p:cNvSpPr/>
          <p:nvPr/>
        </p:nvSpPr>
        <p:spPr>
          <a:xfrm>
            <a:off x="1996440" y="1689735"/>
            <a:ext cx="1263015" cy="86931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DOSEN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91795" y="1945005"/>
            <a:ext cx="914400" cy="386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PWU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171065" y="768350"/>
            <a:ext cx="914400" cy="386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UNY</a:t>
            </a: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164080" y="3235960"/>
            <a:ext cx="914400" cy="386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UIN SUKA</a:t>
            </a:r>
            <a:endParaRPr lang="en-US" sz="1400"/>
          </a:p>
        </p:txBody>
      </p:sp>
      <p:sp>
        <p:nvSpPr>
          <p:cNvPr id="8" name="Rounded Rectangle 7"/>
          <p:cNvSpPr/>
          <p:nvPr/>
        </p:nvSpPr>
        <p:spPr>
          <a:xfrm>
            <a:off x="3950335" y="1931035"/>
            <a:ext cx="914400" cy="386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MU</a:t>
            </a:r>
            <a:endParaRPr lang="en-US"/>
          </a:p>
        </p:txBody>
      </p:sp>
      <p:sp>
        <p:nvSpPr>
          <p:cNvPr id="9" name="Text Box 8"/>
          <p:cNvSpPr txBox="1"/>
          <p:nvPr/>
        </p:nvSpPr>
        <p:spPr>
          <a:xfrm>
            <a:off x="2164080" y="4202430"/>
            <a:ext cx="78930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POLA I</a:t>
            </a:r>
            <a:endParaRPr lang="en-US"/>
          </a:p>
        </p:txBody>
      </p:sp>
      <p:sp>
        <p:nvSpPr>
          <p:cNvPr id="10" name="Text Box 9"/>
          <p:cNvSpPr txBox="1"/>
          <p:nvPr/>
        </p:nvSpPr>
        <p:spPr>
          <a:xfrm>
            <a:off x="9171305" y="4202430"/>
            <a:ext cx="84709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POLA II</a:t>
            </a:r>
            <a:endParaRPr lang="en-US"/>
          </a:p>
        </p:txBody>
      </p:sp>
      <p:sp>
        <p:nvSpPr>
          <p:cNvPr id="12" name="Text Box 11"/>
          <p:cNvSpPr txBox="1"/>
          <p:nvPr/>
        </p:nvSpPr>
        <p:spPr>
          <a:xfrm>
            <a:off x="391795" y="5002530"/>
            <a:ext cx="593217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i="1"/>
              <a:t>Ket:</a:t>
            </a:r>
            <a:endParaRPr lang="en-US" i="1"/>
          </a:p>
          <a:p>
            <a:r>
              <a:rPr lang="en-US" i="1"/>
              <a:t>Dosen mobile/berputar ke beberapa PT/Mitra</a:t>
            </a:r>
            <a:endParaRPr lang="en-US" i="1"/>
          </a:p>
          <a:p>
            <a:r>
              <a:rPr lang="en-US" i="1"/>
              <a:t>1 dosen membimbing 1 mata kuliah sesuai dg bidang keahlian</a:t>
            </a:r>
            <a:endParaRPr lang="en-US" i="1"/>
          </a:p>
        </p:txBody>
      </p:sp>
      <p:sp>
        <p:nvSpPr>
          <p:cNvPr id="13" name="Text Box 12"/>
          <p:cNvSpPr txBox="1"/>
          <p:nvPr/>
        </p:nvSpPr>
        <p:spPr>
          <a:xfrm>
            <a:off x="7058660" y="5002530"/>
            <a:ext cx="513334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i="1">
                <a:sym typeface="+mn-ea"/>
              </a:rPr>
              <a:t>Ket:</a:t>
            </a:r>
            <a:endParaRPr lang="en-US" i="1"/>
          </a:p>
          <a:p>
            <a:r>
              <a:rPr lang="en-US" i="1">
                <a:sym typeface="+mn-ea"/>
              </a:rPr>
              <a:t>Dosen berada pada 1 PT</a:t>
            </a:r>
            <a:endParaRPr lang="en-US" i="1">
              <a:sym typeface="+mn-ea"/>
            </a:endParaRPr>
          </a:p>
          <a:p>
            <a:r>
              <a:rPr lang="en-US" i="1">
                <a:sym typeface="+mn-ea"/>
              </a:rPr>
              <a:t>Dosen membimbing sekian mata kuliah</a:t>
            </a:r>
            <a:endParaRPr lang="en-US" i="1">
              <a:sym typeface="+mn-ea"/>
            </a:endParaRPr>
          </a:p>
          <a:p>
            <a:endParaRPr lang="en-US"/>
          </a:p>
        </p:txBody>
      </p:sp>
      <p:cxnSp>
        <p:nvCxnSpPr>
          <p:cNvPr id="14" name="Straight Arrow Connector 13"/>
          <p:cNvCxnSpPr>
            <a:stCxn id="4" idx="2"/>
            <a:endCxn id="5" idx="3"/>
          </p:cNvCxnSpPr>
          <p:nvPr/>
        </p:nvCxnSpPr>
        <p:spPr>
          <a:xfrm flipH="1">
            <a:off x="1306195" y="2124710"/>
            <a:ext cx="690245" cy="13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621915" y="1154430"/>
            <a:ext cx="12065" cy="5353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6"/>
            <a:endCxn id="8" idx="1"/>
          </p:cNvCxnSpPr>
          <p:nvPr/>
        </p:nvCxnSpPr>
        <p:spPr>
          <a:xfrm flipV="1">
            <a:off x="3259455" y="2124075"/>
            <a:ext cx="690880" cy="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4"/>
            <a:endCxn id="7" idx="0"/>
          </p:cNvCxnSpPr>
          <p:nvPr/>
        </p:nvCxnSpPr>
        <p:spPr>
          <a:xfrm flipH="1">
            <a:off x="2621280" y="2559050"/>
            <a:ext cx="6985" cy="676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908290" y="1801495"/>
            <a:ext cx="1263015" cy="86931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PT</a:t>
            </a:r>
            <a:endParaRPr lang="en-US"/>
          </a:p>
          <a:p>
            <a:pPr algn="ctr"/>
            <a:r>
              <a:rPr lang="en-US"/>
              <a:t>MITRA</a:t>
            </a: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0226675" y="1801495"/>
            <a:ext cx="1263015" cy="86931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DOSEN</a:t>
            </a:r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9267825" y="2233295"/>
            <a:ext cx="898525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20"/>
          <p:cNvSpPr txBox="1"/>
          <p:nvPr/>
        </p:nvSpPr>
        <p:spPr>
          <a:xfrm>
            <a:off x="7574280" y="868045"/>
            <a:ext cx="13747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MAHASISWA</a:t>
            </a:r>
            <a:endParaRPr lang="en-US"/>
          </a:p>
        </p:txBody>
      </p:sp>
      <p:sp>
        <p:nvSpPr>
          <p:cNvPr id="22" name="Text Box 21"/>
          <p:cNvSpPr txBox="1"/>
          <p:nvPr/>
        </p:nvSpPr>
        <p:spPr>
          <a:xfrm>
            <a:off x="6199505" y="1576705"/>
            <a:ext cx="13747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MAHASISWA</a:t>
            </a:r>
            <a:endParaRPr lang="en-US"/>
          </a:p>
        </p:txBody>
      </p:sp>
      <p:sp>
        <p:nvSpPr>
          <p:cNvPr id="23" name="Text Box 22"/>
          <p:cNvSpPr txBox="1"/>
          <p:nvPr/>
        </p:nvSpPr>
        <p:spPr>
          <a:xfrm>
            <a:off x="6199505" y="2972435"/>
            <a:ext cx="13747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MAHASISWA</a:t>
            </a:r>
            <a:endParaRPr lang="en-US"/>
          </a:p>
        </p:txBody>
      </p:sp>
      <p:sp>
        <p:nvSpPr>
          <p:cNvPr id="24" name="Text Box 23"/>
          <p:cNvSpPr txBox="1"/>
          <p:nvPr/>
        </p:nvSpPr>
        <p:spPr>
          <a:xfrm>
            <a:off x="7852410" y="3340735"/>
            <a:ext cx="13747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MAHASISWA</a:t>
            </a:r>
            <a:endParaRPr lang="en-US"/>
          </a:p>
        </p:txBody>
      </p:sp>
      <p:sp>
        <p:nvSpPr>
          <p:cNvPr id="25" name="Text Box 24"/>
          <p:cNvSpPr txBox="1"/>
          <p:nvPr/>
        </p:nvSpPr>
        <p:spPr>
          <a:xfrm>
            <a:off x="6199505" y="2317115"/>
            <a:ext cx="13747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MAHASISWA</a:t>
            </a:r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8533765" y="1236345"/>
            <a:ext cx="12065" cy="5353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7483475" y="1878965"/>
            <a:ext cx="424815" cy="149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8" idx="3"/>
          </p:cNvCxnSpPr>
          <p:nvPr/>
        </p:nvCxnSpPr>
        <p:spPr>
          <a:xfrm flipH="1" flipV="1">
            <a:off x="7483475" y="2520950"/>
            <a:ext cx="609600" cy="22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23" idx="3"/>
          </p:cNvCxnSpPr>
          <p:nvPr/>
        </p:nvCxnSpPr>
        <p:spPr>
          <a:xfrm flipH="1">
            <a:off x="7574280" y="2670810"/>
            <a:ext cx="645795" cy="485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9294495" y="2392045"/>
            <a:ext cx="905510" cy="15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8" idx="4"/>
            <a:endCxn id="24" idx="0"/>
          </p:cNvCxnSpPr>
          <p:nvPr/>
        </p:nvCxnSpPr>
        <p:spPr>
          <a:xfrm>
            <a:off x="8540115" y="2670810"/>
            <a:ext cx="0" cy="669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r>
              <a:rPr lang="en-US"/>
              <a:t>TERIMA KASIH</a:t>
            </a:r>
            <a:endParaRPr lang="en-US"/>
          </a:p>
          <a:p>
            <a:pPr algn="ctr"/>
            <a:r>
              <a:rPr lang="en-US"/>
              <a:t>SELAMAT MENYUSUN PETUNJUK TEKNIS PELAKSANAAN MBKM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7460" y="6097905"/>
            <a:ext cx="8146415" cy="760095"/>
          </a:xfrm>
        </p:spPr>
        <p:txBody>
          <a:bodyPr/>
          <a:p>
            <a:pPr algn="ctr"/>
            <a:r>
              <a:rPr lang="en-US" b="1"/>
              <a:t>HAKIKAT MERDEKA</a:t>
            </a:r>
            <a:endParaRPr lang="en-US" b="1"/>
          </a:p>
        </p:txBody>
      </p:sp>
      <p:sp>
        <p:nvSpPr>
          <p:cNvPr id="4" name="Text Box 3"/>
          <p:cNvSpPr txBox="1"/>
          <p:nvPr/>
        </p:nvSpPr>
        <p:spPr>
          <a:xfrm>
            <a:off x="625475" y="551815"/>
            <a:ext cx="5187950" cy="4603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sz="240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MERDEKA BELAJAR - KAMPUS MERDEKA</a:t>
            </a:r>
            <a:endParaRPr lang="en-US" sz="240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64005" y="1550670"/>
            <a:ext cx="16649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000" b="1"/>
              <a:t>PAULO FREIRE</a:t>
            </a:r>
            <a:endParaRPr lang="en-US" sz="2000" b="1"/>
          </a:p>
        </p:txBody>
      </p:sp>
      <p:sp>
        <p:nvSpPr>
          <p:cNvPr id="6" name="Text Box 5"/>
          <p:cNvSpPr txBox="1"/>
          <p:nvPr/>
        </p:nvSpPr>
        <p:spPr>
          <a:xfrm>
            <a:off x="2399030" y="2623820"/>
            <a:ext cx="2727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000" b="1"/>
              <a:t>KI HADJAR DEWANTARA</a:t>
            </a:r>
            <a:endParaRPr lang="en-US" sz="2000" b="1"/>
          </a:p>
        </p:txBody>
      </p:sp>
      <p:sp>
        <p:nvSpPr>
          <p:cNvPr id="7" name="Text Box 6"/>
          <p:cNvSpPr txBox="1"/>
          <p:nvPr/>
        </p:nvSpPr>
        <p:spPr>
          <a:xfrm>
            <a:off x="3844925" y="3726815"/>
            <a:ext cx="2712085" cy="1938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000" b="1"/>
              <a:t>NADIEM </a:t>
            </a:r>
            <a:endParaRPr lang="en-US" sz="2000" b="1"/>
          </a:p>
          <a:p>
            <a:r>
              <a:rPr lang="en-US" sz="2000"/>
              <a:t>Kampus merdeka: </a:t>
            </a:r>
            <a:endParaRPr lang="en-US" sz="2000"/>
          </a:p>
          <a:p>
            <a:r>
              <a:rPr lang="en-US" sz="2000"/>
              <a:t>Sistem Akreitasi PT </a:t>
            </a:r>
            <a:endParaRPr lang="en-US" sz="2000"/>
          </a:p>
          <a:p>
            <a:r>
              <a:rPr lang="en-US" sz="2000"/>
              <a:t>Hak belajar di luar prodi </a:t>
            </a:r>
            <a:endParaRPr lang="en-US" sz="2000"/>
          </a:p>
          <a:p>
            <a:r>
              <a:rPr lang="en-US" sz="2000"/>
              <a:t>Pembukaan prodi baru</a:t>
            </a:r>
            <a:endParaRPr lang="en-US" sz="2000"/>
          </a:p>
          <a:p>
            <a:r>
              <a:rPr lang="en-US" sz="2000"/>
              <a:t>Kemudahan PTN BH </a:t>
            </a:r>
            <a:endParaRPr lang="en-US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735" y="2600960"/>
            <a:ext cx="10515600" cy="669925"/>
          </a:xfrm>
        </p:spPr>
        <p:txBody>
          <a:bodyPr>
            <a:normAutofit fontScale="90000"/>
          </a:bodyPr>
          <a:p>
            <a:pPr algn="ctr"/>
            <a:r>
              <a:rPr lang="en-US"/>
              <a:t>BUKU PEDOMAN MBKM - KEMENDIKBUD 2020</a:t>
            </a:r>
            <a:br>
              <a:rPr lang="en-US"/>
            </a:br>
            <a:br>
              <a:rPr lang="en-US"/>
            </a:br>
            <a:r>
              <a:rPr lang="en-US"/>
              <a:t>LINK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4826000" y="-2433320"/>
            <a:ext cx="254000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/>
              <a:t>(Permendikbud) Nomor 3 Tahun 2020, yaitu menghargai keanekaragaman budaya,</a:t>
            </a:r>
            <a:endParaRPr lang="en-US"/>
          </a:p>
          <a:p>
            <a:r>
              <a:rPr lang="en-US"/>
              <a:t>pandangan, agama, dan kepercayaan, ser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410" y="5746115"/>
            <a:ext cx="10515600" cy="700405"/>
          </a:xfrm>
        </p:spPr>
        <p:txBody>
          <a:bodyPr>
            <a:normAutofit fontScale="90000"/>
          </a:bodyPr>
          <a:p>
            <a:pPr algn="ctr"/>
            <a:r>
              <a:rPr lang="en-US" b="1"/>
              <a:t>BENTUK PEMBELAJARAN</a:t>
            </a:r>
            <a:endParaRPr lang="en-US" b="1"/>
          </a:p>
        </p:txBody>
      </p:sp>
      <p:sp>
        <p:nvSpPr>
          <p:cNvPr id="4" name="Text Box 3"/>
          <p:cNvSpPr txBox="1"/>
          <p:nvPr/>
        </p:nvSpPr>
        <p:spPr>
          <a:xfrm>
            <a:off x="819150" y="447675"/>
            <a:ext cx="5201285" cy="35382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800" b="1"/>
              <a:t>1. MAGANG - PRAKTIK KERJA</a:t>
            </a:r>
            <a:endParaRPr lang="en-US" sz="2800" b="1"/>
          </a:p>
          <a:p>
            <a:r>
              <a:rPr lang="en-US" sz="2800" b="1"/>
              <a:t>2. PROYEK DI DESA</a:t>
            </a:r>
            <a:endParaRPr lang="en-US" sz="2800" b="1"/>
          </a:p>
          <a:p>
            <a:r>
              <a:rPr lang="en-US" sz="2800" b="1"/>
              <a:t>3. MENGAJAR DI SEKOLAH</a:t>
            </a:r>
            <a:endParaRPr lang="en-US" sz="2800" b="1"/>
          </a:p>
          <a:p>
            <a:r>
              <a:rPr lang="en-US" sz="2800" b="1"/>
              <a:t>4. PERTUKARAN PELAJAR (DN/LN)</a:t>
            </a:r>
            <a:endParaRPr lang="en-US" sz="2800" b="1"/>
          </a:p>
          <a:p>
            <a:r>
              <a:rPr lang="en-US" sz="2800" b="1"/>
              <a:t>5. PENELITIAN / RISET</a:t>
            </a:r>
            <a:endParaRPr lang="en-US" sz="2800" b="1"/>
          </a:p>
          <a:p>
            <a:r>
              <a:rPr lang="en-US" sz="2800" b="1"/>
              <a:t>6. KEGIATAN KEWIRAUSAHAAN</a:t>
            </a:r>
            <a:endParaRPr lang="en-US" sz="2800" b="1"/>
          </a:p>
          <a:p>
            <a:r>
              <a:rPr lang="en-US" sz="2800" b="1"/>
              <a:t>7. STUDI / PROYEK INDEPENDEN</a:t>
            </a:r>
            <a:endParaRPr lang="en-US" sz="2800" b="1"/>
          </a:p>
          <a:p>
            <a:r>
              <a:rPr lang="en-US" sz="2800" b="1"/>
              <a:t>8. PROYEK KEMANUSIAAN</a:t>
            </a:r>
            <a:endParaRPr lang="en-US" sz="2800" b="1"/>
          </a:p>
        </p:txBody>
      </p:sp>
      <p:sp>
        <p:nvSpPr>
          <p:cNvPr id="5" name="Text Box 4"/>
          <p:cNvSpPr txBox="1"/>
          <p:nvPr/>
        </p:nvSpPr>
        <p:spPr>
          <a:xfrm>
            <a:off x="7228205" y="1595120"/>
            <a:ext cx="455549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i="1"/>
              <a:t>1 SEMESTER DI PRODI LAIN DI DALAM KAMPUS</a:t>
            </a:r>
            <a:endParaRPr lang="en-US" i="1"/>
          </a:p>
          <a:p>
            <a:r>
              <a:rPr lang="en-US" i="1"/>
              <a:t>2 SEMESTER DI LUAR KAMPUS (40 SKS)</a:t>
            </a:r>
            <a:endParaRPr lang="en-US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/>
              <a:t>PERTANYAAN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BAGAIMANA MATA KULIAH</a:t>
            </a:r>
            <a:endParaRPr lang="en-US"/>
          </a:p>
          <a:p>
            <a:pPr lvl="1"/>
            <a:r>
              <a:rPr lang="en-US"/>
              <a:t>MATA KULIAH PPL</a:t>
            </a:r>
            <a:endParaRPr lang="en-US"/>
          </a:p>
          <a:p>
            <a:pPr lvl="1"/>
            <a:r>
              <a:rPr lang="en-US"/>
              <a:t>MATA KULIAH KKN</a:t>
            </a:r>
            <a:endParaRPr lang="en-US"/>
          </a:p>
          <a:p>
            <a:pPr lvl="1"/>
            <a:r>
              <a:rPr lang="en-US"/>
              <a:t>MATA KULIAH SKRIPSI </a:t>
            </a:r>
            <a:endParaRPr lang="en-US"/>
          </a:p>
          <a:p>
            <a:r>
              <a:rPr lang="en-US"/>
              <a:t>BAGAIMANA DENGAN KURIKULUM KKNI? </a:t>
            </a:r>
            <a:endParaRPr lang="en-US"/>
          </a:p>
          <a:p>
            <a:pPr lvl="1"/>
            <a:r>
              <a:rPr lang="en-US"/>
              <a:t>BUKAN SEMATA MATA NAMA MATA KULIAH</a:t>
            </a:r>
            <a:endParaRPr lang="en-US"/>
          </a:p>
          <a:p>
            <a:pPr lvl="1"/>
            <a:r>
              <a:rPr lang="en-US"/>
              <a:t>NAMUN ISI (CAPAIAN DAN MATERI)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b="1"/>
              <a:t>CARA MENENTUKAN MATA KULIAH</a:t>
            </a:r>
            <a:br>
              <a:rPr lang="en-US" b="1"/>
            </a:br>
            <a:r>
              <a:rPr lang="en-US" b="1"/>
              <a:t>DIAMBIL DI PRODI LAIN (CONTOH)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/>
              <a:t>PROFIL LULUSAN, </a:t>
            </a:r>
            <a:r>
              <a:rPr lang="en-US" sz="1600"/>
              <a:t>misal</a:t>
            </a:r>
            <a:endParaRPr lang="en-US"/>
          </a:p>
          <a:p>
            <a:pPr lvl="1"/>
            <a:r>
              <a:rPr lang="en-US" sz="2800">
                <a:sym typeface="+mn-ea"/>
              </a:rPr>
              <a:t>Pendidik pada PDI (no. 1)</a:t>
            </a:r>
            <a:endParaRPr lang="en-US" sz="2800"/>
          </a:p>
          <a:p>
            <a:pPr lvl="1"/>
            <a:r>
              <a:rPr lang="en-US" sz="2800">
                <a:sym typeface="+mn-ea"/>
              </a:rPr>
              <a:t>Peneliti Ilmu PDI (no. 2)</a:t>
            </a:r>
            <a:endParaRPr lang="en-US" sz="2800"/>
          </a:p>
          <a:p>
            <a:pPr lvl="1"/>
            <a:r>
              <a:rPr lang="en-US" sz="2800">
                <a:sym typeface="+mn-ea"/>
              </a:rPr>
              <a:t>Konselor Problem Anak Usia PD (no. 3)</a:t>
            </a:r>
            <a:endParaRPr lang="en-US"/>
          </a:p>
          <a:p>
            <a:r>
              <a:rPr lang="en-US"/>
              <a:t>MITRA: </a:t>
            </a:r>
            <a:endParaRPr lang="en-US"/>
          </a:p>
          <a:p>
            <a:pPr lvl="1"/>
            <a:r>
              <a:rPr lang="en-US"/>
              <a:t>Fakultas Ilmu Tarbiyah dan Keguruan: Profil no 1</a:t>
            </a:r>
            <a:endParaRPr lang="en-US"/>
          </a:p>
          <a:p>
            <a:pPr lvl="1"/>
            <a:r>
              <a:rPr lang="en-US"/>
              <a:t>Faculty of Education: Profil no 1</a:t>
            </a:r>
            <a:endParaRPr lang="en-US"/>
          </a:p>
          <a:p>
            <a:pPr lvl="1"/>
            <a:r>
              <a:rPr lang="en-US"/>
              <a:t>LIPI - Untuk profil: Profil no 2</a:t>
            </a:r>
            <a:endParaRPr lang="en-US"/>
          </a:p>
          <a:p>
            <a:pPr lvl="1"/>
            <a:r>
              <a:rPr lang="en-US"/>
              <a:t>Fakultas Psikologi UGM: Profil no 3</a:t>
            </a:r>
            <a:endParaRPr lang="en-US"/>
          </a:p>
          <a:p>
            <a:pPr marL="457200" lvl="1" indent="0">
              <a:buNone/>
            </a:pPr>
            <a:endParaRPr lang="en-US"/>
          </a:p>
          <a:p>
            <a:endParaRPr lang="en-US" sz="1200"/>
          </a:p>
          <a:p>
            <a:endParaRPr lang="en-US" sz="1200"/>
          </a:p>
          <a:p>
            <a:pPr marL="457200" lvl="1" indent="0"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060"/>
            <a:ext cx="10515600" cy="1325563"/>
          </a:xfrm>
        </p:spPr>
        <p:txBody>
          <a:bodyPr>
            <a:normAutofit fontScale="90000"/>
          </a:bodyPr>
          <a:p>
            <a:pPr algn="ctr"/>
            <a:r>
              <a:rPr lang="en-US" b="1"/>
              <a:t>LANGKAH BELAJAR DI LUAR KAMPUS</a:t>
            </a:r>
            <a:br>
              <a:rPr lang="en-US" b="1"/>
            </a:br>
            <a:r>
              <a:rPr lang="en-US" b="1"/>
              <a:t>(PRODI, LEMBAGA LAIN)</a:t>
            </a:r>
            <a:br>
              <a:rPr lang="en-US" b="1"/>
            </a:br>
            <a:br>
              <a:rPr lang="en-US" b="1"/>
            </a:br>
            <a:r>
              <a:rPr lang="en-US" b="1"/>
              <a:t>TENTATIF</a:t>
            </a:r>
            <a:endParaRPr lang="en-US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Content Placeholder 3"/>
          <p:cNvGraphicFramePr/>
          <p:nvPr>
            <p:ph idx="1"/>
          </p:nvPr>
        </p:nvGraphicFramePr>
        <p:xfrm>
          <a:off x="310515" y="492760"/>
          <a:ext cx="11570970" cy="5871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310"/>
                <a:gridCol w="2438400"/>
                <a:gridCol w="831850"/>
                <a:gridCol w="829310"/>
                <a:gridCol w="830580"/>
                <a:gridCol w="829310"/>
                <a:gridCol w="831850"/>
                <a:gridCol w="829310"/>
                <a:gridCol w="830580"/>
                <a:gridCol w="829310"/>
                <a:gridCol w="831850"/>
                <a:gridCol w="829310"/>
              </a:tblGrid>
              <a:tr h="2247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PROGRAM MBKM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9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PRODI: PGMI/S1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2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FITK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UIN SUNAN KALIJAGA</a:t>
                      </a:r>
                      <a:endParaRPr lang="en-US" sz="5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94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SYARAT: (1) PRODI TERAKREDITASI, (2) MAHASISWA AKTIF PDDIKTI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965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65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NO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KEGIATAN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WAKTU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PELAKSANA/PETUGAS/PIHAK TERKAIT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965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KEMENAG/DIKTI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UNIV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FAKULTAS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PRODI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DOSEN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DPA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MITRA/PT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MAHASISWA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Mendesain Kurikulum MBKM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Identifikasi Makul (luar prodi, utk prodi lain)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9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Penjajagan kerja sama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Seleksi Mahasiswa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9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Pelaksanaan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2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5a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Departrure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9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5b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Menyusun kegiatan bersama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5c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Monitoring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9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5d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Monitoring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5e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Monitoring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5f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Evaluasi kegiatan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5g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Arrival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9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Legalitas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v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900"/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 Box 1"/>
          <p:cNvSpPr txBox="1"/>
          <p:nvPr/>
        </p:nvSpPr>
        <p:spPr>
          <a:xfrm>
            <a:off x="9520555" y="124460"/>
            <a:ext cx="13284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/>
              <a:t>LINK - EXCEL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390"/>
          </a:xfrm>
        </p:spPr>
        <p:txBody>
          <a:bodyPr>
            <a:normAutofit fontScale="90000"/>
          </a:bodyPr>
          <a:p>
            <a:r>
              <a:rPr lang="en-US" b="1"/>
              <a:t>INSTRUMEN - perangkat; STRATEGI</a:t>
            </a:r>
            <a:endParaRPr lang="en-US" b="1"/>
          </a:p>
        </p:txBody>
      </p:sp>
      <p:graphicFrame>
        <p:nvGraphicFramePr>
          <p:cNvPr id="4" name="Content Placeholder 3"/>
          <p:cNvGraphicFramePr/>
          <p:nvPr>
            <p:ph idx="1"/>
          </p:nvPr>
        </p:nvGraphicFramePr>
        <p:xfrm>
          <a:off x="743585" y="1073150"/>
          <a:ext cx="10610215" cy="679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0215"/>
              </a:tblGrid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1. Mendesain Kurikulum MBKM - Profil (di atas)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2. Identifikasi Makul (luar prodi, utk prodi lain):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FGD Mengulik Deskripsi mata kuliah (CP dan Materi)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Sebagai bahan untyuk tahap ke-3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3. Penjajagan kerja sama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Nama mata kuliah, Deskripsi mata kuliah 9CP, Materi) - dari hasil no.2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Tempat tinggal (akomodasi)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Konsumsi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Pocket money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Beaya kuliah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Transportasi/Ticket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Legalitas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Bentuk: Join Degree, Students' Exchange, Credit Transfer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4. Seleksi Mahasiswa dan Penawaran Program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Minat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Proposal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Kesanggupan Beaya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Bahasa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      Kultur</a:t>
                      </a:r>
                      <a:endParaRPr lang="en-US" sz="16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Arrival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Legalitas</a:t>
                      </a:r>
                      <a:endParaRPr lang="en-US" sz="9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3045</Words>
  <Application>WPS Presentation</Application>
  <PresentationFormat>Widescreen</PresentationFormat>
  <Paragraphs>351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SimSun</vt:lpstr>
      <vt:lpstr>Wingdings</vt:lpstr>
      <vt:lpstr>Calibri</vt:lpstr>
      <vt:lpstr>Calibri Light</vt:lpstr>
      <vt:lpstr>Microsoft YaHei</vt:lpstr>
      <vt:lpstr>Arial Unicode MS</vt:lpstr>
      <vt:lpstr>Calibri</vt:lpstr>
      <vt:lpstr>Office Theme</vt:lpstr>
      <vt:lpstr>PRAKSIS  MERDEKA BELAJAR</vt:lpstr>
      <vt:lpstr>HAKIKAT MERDEKA</vt:lpstr>
      <vt:lpstr>BUKU PEDOMAN MBKM - KEMENDIKBUD 2020  LINK</vt:lpstr>
      <vt:lpstr>BENTUK PEMBELAJARAN</vt:lpstr>
      <vt:lpstr>PowerPoint 演示文稿</vt:lpstr>
      <vt:lpstr>CARA MENENTUKAN MATA KULIAH DIAMBIL DI PRODI LAIN</vt:lpstr>
      <vt:lpstr>PowerPoint 演示文稿</vt:lpstr>
      <vt:lpstr>PowerPoint 演示文稿</vt:lpstr>
      <vt:lpstr>INSTRUMEN</vt:lpstr>
      <vt:lpstr>PowerPoint 演示文稿</vt:lpstr>
      <vt:lpstr>PowerPoint 演示文稿</vt:lpstr>
      <vt:lpstr>POLA PEMBIMBINGAN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PRAKSIS MERDEKA BELAJAR</dc:title>
  <dc:creator/>
  <cp:lastModifiedBy>ASUS</cp:lastModifiedBy>
  <cp:revision>5</cp:revision>
  <dcterms:created xsi:type="dcterms:W3CDTF">2020-09-08T06:25:00Z</dcterms:created>
  <dcterms:modified xsi:type="dcterms:W3CDTF">2020-09-08T23:37:16Z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